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application/vnd.openxmlformats-package.relationships+xml" Extension="rels"/>
  <Default ContentType="image/jpeg" Extension="jpeg"/>
  <Default ContentType="image/jpg" Extension="jpg"/>
  <Default ContentType="image/svg+xml" Extension="svg"/>
  <Default ContentType="image/png" Extension="png"/>
  <Default ContentType="image/gif" Extension="gif"/>
  <Default ContentType="video/mp4" Extension="m4v"/>
  <Default ContentType="video/mp4" Extension="mp4"/>
  <Default ContentType="application/vnd.openxmlformats-officedocument.vmlDrawing" Extension="vml"/>
  <Default ContentType="application/vnd.openxmlformats-officedocument.spreadsheetml.sheet" Extension="xlsx"/>
  <Override ContentType="application/vnd.openxmlformats-officedocument.presentationml.presentation.main+xml" PartName="/ppt/presentation.xml"/>
  <Override ContentType="application/vnd.openxmlformats-officedocument.presentationml.notesMaster+xml" PartName="/ppt/notesMasters/notesMaster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Master+xml" PartName="/ppt/slideMasters/slideMaster2.xml"/>
  <Override ContentType="application/vnd.openxmlformats-officedocument.presentationml.slide+xml" PartName="/ppt/slides/slide2.xml"/>
  <Override ContentType="application/vnd.openxmlformats-officedocument.presentationml.slideMaster+xml" PartName="/ppt/slideMasters/slideMaster3.xml"/>
  <Override ContentType="application/vnd.openxmlformats-officedocument.presentationml.slide+xml" PartName="/ppt/slides/slide3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5.xml"/>
  <Override ContentType="application/vnd.openxmlformats-officedocument.presentationml.slideMaster+xml" PartName="/ppt/slideMasters/slideMaster6.xml"/>
  <Override ContentType="application/vnd.openxmlformats-officedocument.presentationml.slide+xml" PartName="/ppt/slides/slide6.xml"/>
  <Override ContentType="application/vnd.openxmlformats-officedocument.presentationml.slideMaster+xml" PartName="/ppt/slideMasters/slideMaster7.xml"/>
  <Override ContentType="application/vnd.openxmlformats-officedocument.presentationml.slide+xml" PartName="/ppt/slides/slide7.xml"/>
  <Override ContentType="application/vnd.openxmlformats-officedocument.presentationml.slideMaster+xml" PartName="/ppt/slideMasters/slideMaster8.xml"/>
  <Override ContentType="application/vnd.openxmlformats-officedocument.presentationml.slide+xml" PartName="/ppt/slides/slide8.xml"/>
  <Override ContentType="application/vnd.openxmlformats-officedocument.presentationml.slideMaster+xml" PartName="/ppt/slideMasters/slideMaster9.xml"/>
  <Override ContentType="application/vnd.openxmlformats-officedocument.presentationml.slide+xml" PartName="/ppt/slides/slide9.xml"/>
  <Override ContentType="application/vnd.openxmlformats-officedocument.presentationml.slideMaster+xml" PartName="/ppt/slideMasters/slideMaster10.xml"/>
  <Override ContentType="application/vnd.openxmlformats-officedocument.presentationml.slide+xml" PartName="/ppt/slides/slide10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custom-properties+xml" PartName="/docProps/custom.xml"/>
</Types>
</file>

<file path=_rels/.rels><?xml version="1.0" encoding="UTF-8" standalone="yes" ?><Relationships xmlns="http://schemas.openxmlformats.org/package/2006/relationships">
		<Relationship Id="rId1" Target="docProps/app.xml" Type="http://schemas.openxmlformats.org/officeDocument/2006/relationships/extended-properties"/>
		<Relationship Id="rId2" Target="docProps/core.xml" Type="http://schemas.openxmlformats.org/package/2006/relationships/metadata/core-properties"/>
		<Relationship Id="rId3" Target="ppt/presentation.xml" Type="http://schemas.openxmlformats.org/officeDocument/2006/relationships/officeDocument"/>
		<Relationship Id="rId4" Target="docProps/custom.xml" Type="http://schemas.openxmlformats.org/officeDocument/2006/relationships/custom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ricolage Grotesque Extra Bold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slideLayout" Target="../slideLayouts/slideLayout3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 ?><Relationships xmlns="http://schemas.openxmlformats.org/package/2006/relationships"><Relationship Id="rId1" Target="../media/image-3-1.jpeg" Type="http://schemas.openxmlformats.org/officeDocument/2006/relationships/image"/><Relationship Id="rId2" Target="../slideLayouts/slideLayout4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 ?><Relationships xmlns="http://schemas.openxmlformats.org/package/2006/relationships"><Relationship Id="rId1" Target="../media/image-5-1.png" Type="http://schemas.openxmlformats.org/officeDocument/2006/relationships/image"/><Relationship Id="rId2" Target="../media/image-5-2.jpeg" Type="http://schemas.openxmlformats.org/officeDocument/2006/relationships/image"/><Relationship Id="rId3" Target="../media/image-5-3.jpeg" Type="http://schemas.openxmlformats.org/officeDocument/2006/relationships/image"/><Relationship Id="rId4" Target="../slideLayouts/slideLayout6.xml" Type="http://schemas.openxmlformats.org/officeDocument/2006/relationships/slideLayout"/><Relationship Id="rId5" Target="../notesSlides/notesSlide5.xml" Type="http://schemas.openxmlformats.org/officeDocument/2006/relationships/notesSlide"/></Relationships>
</file>

<file path=ppt/slides/_rels/slide6.xml.rels><?xml version="1.0" encoding="UTF-8" standalone="yes" ?><Relationships xmlns="http://schemas.openxmlformats.org/package/2006/relationships"><Relationship Id="rId1" Target="../media/image-6-1.png" Type="http://schemas.openxmlformats.org/officeDocument/2006/relationships/image"/><Relationship Id="rId2" Target="../media/image-6-2.jpeg" Type="http://schemas.openxmlformats.org/officeDocument/2006/relationships/image"/><Relationship Id="rId3" Target="../media/image-6-3.jpeg" Type="http://schemas.openxmlformats.org/officeDocument/2006/relationships/image"/><Relationship Id="rId4" Target="../slideLayouts/slideLayout7.xml" Type="http://schemas.openxmlformats.org/officeDocument/2006/relationships/slideLayout"/><Relationship Id="rId5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 ?><Relationships xmlns="http://schemas.openxmlformats.org/package/2006/relationships"><Relationship Id="rId1" Target="../media/image-8-1.png" Type="http://schemas.openxmlformats.org/officeDocument/2006/relationships/image"/><Relationship Id="rId2" Target="../media/image-8-2.jpeg" Type="http://schemas.openxmlformats.org/officeDocument/2006/relationships/image"/><Relationship Id="rId3" Target="../media/image-8-3.jpeg" Type="http://schemas.openxmlformats.org/officeDocument/2006/relationships/image"/><Relationship Id="rId4" Target="../slideLayouts/slideLayout9.xml" Type="http://schemas.openxmlformats.org/officeDocument/2006/relationships/slideLayout"/><Relationship Id="rId5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Uncovering insights from transactional data to guide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6165" y="918210"/>
            <a:ext cx="7507367" cy="666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Business Recommendations</a:t>
            </a:r>
            <a:endParaRPr lang="en-US" sz="4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65" y="1904286"/>
            <a:ext cx="1065967" cy="12792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25253" y="2117408"/>
            <a:ext cx="2678311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Boost Subscriptions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025253" y="2578298"/>
            <a:ext cx="637258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Promote exclusive benefits for subscribers.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65" y="3183493"/>
            <a:ext cx="1065967" cy="12792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25253" y="3396615"/>
            <a:ext cx="3677483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Customer Loyalty Programs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2025253" y="3857506"/>
            <a:ext cx="637258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Reward repeat buyers to foster loyalty.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165" y="4462701"/>
            <a:ext cx="1065967" cy="12792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25253" y="4675823"/>
            <a:ext cx="305609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Review Discount Policy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2025253" y="5136713"/>
            <a:ext cx="6372582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Balance sales boosts with margin control.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65" y="5741908"/>
            <a:ext cx="1065967" cy="156936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025253" y="5955030"/>
            <a:ext cx="2664976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Targeted Marketing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2025253" y="6415921"/>
            <a:ext cx="6372582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Focus efforts on high-revenue age groups and express-shipping users.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9975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948696"/>
            <a:ext cx="3664744" cy="2940010"/>
          </a:xfrm>
          <a:prstGeom prst="roundRect">
            <a:avLst>
              <a:gd name="adj" fmla="val 3240"/>
            </a:avLst>
          </a:prstGeom>
          <a:solidFill>
            <a:srgbClr val="282D5E"/>
          </a:solidFill>
          <a:ln/>
        </p:spPr>
      </p:sp>
      <p:sp>
        <p:nvSpPr>
          <p:cNvPr id="5" name="Shape 2"/>
          <p:cNvSpPr/>
          <p:nvPr/>
        </p:nvSpPr>
        <p:spPr>
          <a:xfrm>
            <a:off x="1020604" y="217551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EAEF6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7770" y="2362557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0604" y="3082766"/>
            <a:ext cx="3211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Analyze 3,900 Purchases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20604" y="3927515"/>
            <a:ext cx="3211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Transactional data across diverse product categories.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4685348" y="1948696"/>
            <a:ext cx="3664863" cy="2940010"/>
          </a:xfrm>
          <a:prstGeom prst="roundRect">
            <a:avLst>
              <a:gd name="adj" fmla="val 3240"/>
            </a:avLst>
          </a:prstGeom>
          <a:solidFill>
            <a:srgbClr val="282D5E"/>
          </a:solidFill>
          <a:ln/>
        </p:spPr>
      </p:sp>
      <p:sp>
        <p:nvSpPr>
          <p:cNvPr id="10" name="Shape 6"/>
          <p:cNvSpPr/>
          <p:nvPr/>
        </p:nvSpPr>
        <p:spPr>
          <a:xfrm>
            <a:off x="4912162" y="217551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EAEF6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99328" y="2362557"/>
            <a:ext cx="306110" cy="3061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912162" y="3082766"/>
            <a:ext cx="29629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Uncover Key Insights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4912162" y="357318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Spending patterns, customer segments, product preferences.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793790" y="5115520"/>
            <a:ext cx="7556421" cy="2214205"/>
          </a:xfrm>
          <a:prstGeom prst="roundRect">
            <a:avLst>
              <a:gd name="adj" fmla="val 4303"/>
            </a:avLst>
          </a:prstGeom>
          <a:solidFill>
            <a:srgbClr val="282D5E"/>
          </a:solidFill>
          <a:ln/>
        </p:spPr>
      </p:sp>
      <p:sp>
        <p:nvSpPr>
          <p:cNvPr id="15" name="Shape 10"/>
          <p:cNvSpPr/>
          <p:nvPr/>
        </p:nvSpPr>
        <p:spPr>
          <a:xfrm>
            <a:off x="1020604" y="534233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EAEF6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07770" y="5529382"/>
            <a:ext cx="306110" cy="30611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020604" y="62495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Guide Strategy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020604" y="6740009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Inform business decisions with data-driven recommendations.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4707" y="404336"/>
            <a:ext cx="3676412" cy="4595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Dataset Summary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514707" y="1216700"/>
            <a:ext cx="6621185" cy="470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dataset comprises 3,900 rows and 18 columns, offering a rich view into customer behavior.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514707" y="1819513"/>
            <a:ext cx="6621185" cy="235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Rows: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3,900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14707" y="2106216"/>
            <a:ext cx="6621185" cy="235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Columns: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18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514707" y="2392918"/>
            <a:ext cx="6621185" cy="2352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Missing Data: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37 values in Review Rating</a:t>
            </a:r>
            <a:endParaRPr lang="en-US" sz="11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2128" y="1249799"/>
            <a:ext cx="6621185" cy="6621185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514707" y="8201739"/>
            <a:ext cx="13600986" cy="1113115"/>
          </a:xfrm>
          <a:prstGeom prst="roundRect">
            <a:avLst>
              <a:gd name="adj" fmla="val 6572"/>
            </a:avLst>
          </a:prstGeom>
          <a:solidFill>
            <a:srgbClr val="090E3F"/>
          </a:solidFill>
          <a:ln w="15240">
            <a:solidFill>
              <a:srgbClr val="41467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99467" y="8201739"/>
            <a:ext cx="60960" cy="1113115"/>
          </a:xfrm>
          <a:prstGeom prst="roundRect">
            <a:avLst>
              <a:gd name="adj" fmla="val 101321"/>
            </a:avLst>
          </a:prstGeom>
          <a:solidFill>
            <a:srgbClr val="EEAEF6"/>
          </a:solidFill>
          <a:ln/>
        </p:spPr>
      </p:sp>
      <p:sp>
        <p:nvSpPr>
          <p:cNvPr id="10" name="Text 7"/>
          <p:cNvSpPr/>
          <p:nvPr/>
        </p:nvSpPr>
        <p:spPr>
          <a:xfrm>
            <a:off x="722709" y="8364022"/>
            <a:ext cx="1838206" cy="229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Key Features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722709" y="8682038"/>
            <a:ext cx="13230701" cy="4705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demographics (Age, Gender, Location, Subscription Status), Purchase details (Item, Category, Amount, Season, Size, Color), Shopping behavior (Discount, Promo Code, Previous Purchases, Frequency, Review Rating, Shipping Type).</a:t>
            </a:r>
            <a:endParaRPr lang="en-US" sz="1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4055"/>
            <a:ext cx="97859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Exploratory Data Analysis (Python)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764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initiated our analysis with comprehensive data preparation and cleaning using Python.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79451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149560"/>
            <a:ext cx="4196358" cy="3048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3323868"/>
            <a:ext cx="37876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3814286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Imported dataset with pandas; checked structure and summary statistics.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16962" y="279451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3149560"/>
            <a:ext cx="4196358" cy="3048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10" name="Text 8"/>
          <p:cNvSpPr/>
          <p:nvPr/>
        </p:nvSpPr>
        <p:spPr>
          <a:xfrm>
            <a:off x="5216962" y="3323868"/>
            <a:ext cx="31349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16962" y="3814286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Imputed missing 'Review Rating' values using median per product category.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640133" y="279451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3149560"/>
            <a:ext cx="4196358" cy="3048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14" name="Text 12"/>
          <p:cNvSpPr/>
          <p:nvPr/>
        </p:nvSpPr>
        <p:spPr>
          <a:xfrm>
            <a:off x="9640133" y="3323868"/>
            <a:ext cx="341376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Column Standardization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640133" y="3814286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Renamed columns to snake case for readability.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529982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93790" y="5654873"/>
            <a:ext cx="6407944" cy="3048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18" name="Text 16"/>
          <p:cNvSpPr/>
          <p:nvPr/>
        </p:nvSpPr>
        <p:spPr>
          <a:xfrm>
            <a:off x="793790" y="5829181"/>
            <a:ext cx="28416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93790" y="6319599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Created 'age_group' and 'purchase_frequency_days' columns.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428548" y="529982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Bricolage Grotesque Light" pitchFamily="34" charset="0"/>
                <a:ea typeface="Bricolage Grotesque Light" pitchFamily="34" charset="-122"/>
                <a:cs typeface="Bricolage Grotesqu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428548" y="5654873"/>
            <a:ext cx="6407944" cy="30480"/>
          </a:xfrm>
          <a:prstGeom prst="rect">
            <a:avLst/>
          </a:prstGeom>
          <a:solidFill>
            <a:srgbClr val="EEAEF6"/>
          </a:solidFill>
          <a:ln/>
        </p:spPr>
      </p:sp>
      <p:sp>
        <p:nvSpPr>
          <p:cNvPr id="22" name="Text 20"/>
          <p:cNvSpPr/>
          <p:nvPr/>
        </p:nvSpPr>
        <p:spPr>
          <a:xfrm>
            <a:off x="7428548" y="5829181"/>
            <a:ext cx="43582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Data Consistency &amp; Integration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7428548" y="6319599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Dropped redundant 'promo_code_used'; loaded cleaned data to PostgreSQL.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31925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7105" y="508516"/>
            <a:ext cx="7849791" cy="11556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SQL Analysis: Revenue &amp; Discounts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47105" y="1941433"/>
            <a:ext cx="7849791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Structured analysis in PostgreSQL revealed key business insights.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647105" y="2630091"/>
            <a:ext cx="2311479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Revenue by Gender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47105" y="3103840"/>
            <a:ext cx="3699391" cy="591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Compared total revenue generated by male vs. female customers.</a:t>
            </a:r>
            <a:endParaRPr lang="en-US" sz="14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05" y="3903345"/>
            <a:ext cx="3699391" cy="36993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805124" y="2630091"/>
            <a:ext cx="3482935" cy="288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High-Spending Discount Users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4805124" y="3103840"/>
            <a:ext cx="3699391" cy="591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Identified customers who used discounts but spent above average.</a:t>
            </a:r>
            <a:endParaRPr lang="en-US" sz="14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124" y="3903345"/>
            <a:ext cx="3699391" cy="369939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3382" y="661749"/>
            <a:ext cx="7237690" cy="5509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SQL Analysis: Product &amp; Shipping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103382" y="1477089"/>
            <a:ext cx="7910036" cy="564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Further SQL queries provided insights into product performance and shipping preferences.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6103382" y="2415659"/>
            <a:ext cx="2703433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Top 5 Products by Rating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103382" y="2867263"/>
            <a:ext cx="3739991" cy="564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Found products with the highest average review ratings.</a:t>
            </a:r>
            <a:endParaRPr lang="en-US" sz="13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382" y="3629620"/>
            <a:ext cx="3739991" cy="373999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281047" y="2415659"/>
            <a:ext cx="2934891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Shipping Type Comparison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10281047" y="2867263"/>
            <a:ext cx="3739991" cy="564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Compared average purchase amounts between Standard and Express shipping.</a:t>
            </a:r>
            <a:endParaRPr lang="en-US" sz="13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1047" y="3629620"/>
            <a:ext cx="3739991" cy="373999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08534"/>
            <a:ext cx="109999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SQL Analysis: Subscription &amp; Discounts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574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Understanding the impact of subscriptions and discounts on customer behavior.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515689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090E3F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5485209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EEAEF6"/>
          </a:solidFill>
          <a:ln/>
        </p:spPr>
      </p:sp>
      <p:sp>
        <p:nvSpPr>
          <p:cNvPr id="7" name="Shape 4"/>
          <p:cNvSpPr/>
          <p:nvPr/>
        </p:nvSpPr>
        <p:spPr>
          <a:xfrm>
            <a:off x="3657540" y="517552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EAEF6"/>
          </a:solidFill>
          <a:ln/>
        </p:spPr>
      </p:sp>
      <p:sp>
        <p:nvSpPr>
          <p:cNvPr id="8" name="Text 5"/>
          <p:cNvSpPr/>
          <p:nvPr/>
        </p:nvSpPr>
        <p:spPr>
          <a:xfrm>
            <a:off x="3861614" y="534566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1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051084" y="6082665"/>
            <a:ext cx="46246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Subscribers vs. Non-Subscribers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51084" y="6573083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Compared average spend and total revenue across subscription statuses.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428548" y="5515689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090E3F"/>
          </a:solidFill>
          <a:ln/>
        </p:spPr>
      </p:sp>
      <p:sp>
        <p:nvSpPr>
          <p:cNvPr id="12" name="Shape 9"/>
          <p:cNvSpPr/>
          <p:nvPr/>
        </p:nvSpPr>
        <p:spPr>
          <a:xfrm>
            <a:off x="7428548" y="5485209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EEAEF6"/>
          </a:solidFill>
          <a:ln/>
        </p:spPr>
      </p:sp>
      <p:sp>
        <p:nvSpPr>
          <p:cNvPr id="13" name="Shape 10"/>
          <p:cNvSpPr/>
          <p:nvPr/>
        </p:nvSpPr>
        <p:spPr>
          <a:xfrm>
            <a:off x="10292298" y="5175528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EEAEF6"/>
          </a:solidFill>
          <a:ln/>
        </p:spPr>
      </p:sp>
      <p:sp>
        <p:nvSpPr>
          <p:cNvPr id="14" name="Text 11"/>
          <p:cNvSpPr/>
          <p:nvPr/>
        </p:nvSpPr>
        <p:spPr>
          <a:xfrm>
            <a:off x="10496371" y="534566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2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7685842" y="6082665"/>
            <a:ext cx="42324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7685842" y="6573083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Identified 5 products with the highest percentage of discounted purchases.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5634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9008" y="501968"/>
            <a:ext cx="7865983" cy="1141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SQL Analysis: Customer Segmentation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39008" y="1916906"/>
            <a:ext cx="7865983" cy="291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Classifying customers and identifying top products within categories.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39008" y="2596753"/>
            <a:ext cx="2758083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Customer Segmentation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39008" y="3064550"/>
            <a:ext cx="3710345" cy="8758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Classified customers into New, Returning, and Loyal segments based on purchase history.</a:t>
            </a:r>
            <a:endParaRPr lang="en-US" sz="14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08" y="4145756"/>
            <a:ext cx="3710345" cy="371034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802267" y="2596753"/>
            <a:ext cx="3195638" cy="285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Top 3 Products per Category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4802267" y="3064550"/>
            <a:ext cx="3710345" cy="583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Listed the most purchased products within each category.</a:t>
            </a:r>
            <a:endParaRPr lang="en-US" sz="14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267" y="3853815"/>
            <a:ext cx="3710345" cy="37103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3851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SQL Analysis: Loyalty &amp; Demographics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1962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Examining repeat buyers and revenue contributions by age group.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814286"/>
            <a:ext cx="7556421" cy="2976801"/>
          </a:xfrm>
          <a:prstGeom prst="roundRect">
            <a:avLst>
              <a:gd name="adj" fmla="val 3200"/>
            </a:avLst>
          </a:prstGeom>
          <a:solidFill>
            <a:srgbClr val="282D5E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3814286"/>
            <a:ext cx="7556421" cy="1669852"/>
          </a:xfrm>
          <a:prstGeom prst="roundRect">
            <a:avLst>
              <a:gd name="adj" fmla="val 5705"/>
            </a:avLst>
          </a:prstGeom>
          <a:solidFill>
            <a:srgbClr val="282D5E"/>
          </a:solidFill>
          <a:ln/>
        </p:spPr>
      </p:sp>
      <p:sp>
        <p:nvSpPr>
          <p:cNvPr id="7" name="Text 4"/>
          <p:cNvSpPr/>
          <p:nvPr/>
        </p:nvSpPr>
        <p:spPr>
          <a:xfrm>
            <a:off x="1020604" y="4041100"/>
            <a:ext cx="43639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Repeat Buyers &amp; Subscriptions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0604" y="4531519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Checked if customers with &gt;5 purchases are more likely to subscribe.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93790" y="5484138"/>
            <a:ext cx="7556421" cy="1306949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10" name="Shape 7"/>
          <p:cNvSpPr/>
          <p:nvPr/>
        </p:nvSpPr>
        <p:spPr>
          <a:xfrm>
            <a:off x="793790" y="5484138"/>
            <a:ext cx="7556421" cy="30480"/>
          </a:xfrm>
          <a:prstGeom prst="roundRect">
            <a:avLst>
              <a:gd name="adj" fmla="val 312558"/>
            </a:avLst>
          </a:prstGeom>
          <a:solidFill>
            <a:srgbClr val="414677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710952"/>
            <a:ext cx="31656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Revenue by Age Group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20137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Calculated total revenue contribution of each age group.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2025-11-17T07:16:07Z</dcterms:created>
  <dcterms:modified xsi:type="dcterms:W3CDTF">2025-11-17T07:16:07Z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NXPowerLiteLastOptimized" pid="2">
    <vt:lpwstr>7375771</vt:lpwstr>
  </property>
  <property fmtid="{D5CDD505-2E9C-101B-9397-08002B2CF9AE}" name="NXPowerLiteSettings" pid="3">
    <vt:lpwstr>F7000400038000</vt:lpwstr>
  </property>
  <property fmtid="{D5CDD505-2E9C-101B-9397-08002B2CF9AE}" name="NXPowerLiteVersion" pid="4">
    <vt:lpwstr>S10.9.4</vt:lpwstr>
  </property>
</Properties>
</file>